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9"/>
  </p:normalViewPr>
  <p:slideViewPr>
    <p:cSldViewPr snapToGrid="0">
      <p:cViewPr varScale="1">
        <p:scale>
          <a:sx n="115" d="100"/>
          <a:sy n="115" d="100"/>
        </p:scale>
        <p:origin x="3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BC8F4-96A5-0676-7075-4D9B998602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CCB50E-F283-3672-98D5-0AEEB6BAA7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9A18F3-1419-C9EF-0358-2B7F87A86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5AFDF-A3DA-D844-98EB-7F5504E0F5A6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42D436-6B5F-E67C-5F9C-8F9A21790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E8FCBE-E92E-A706-0DAE-8D588F341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BB9DA-FFA3-D943-9330-488A49FAF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190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B6A3A-5C4C-A3C2-F156-272DB4599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79B776-29C8-F654-B3EA-0DC9380C5B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866D5B-E384-3F09-3DB4-7E5125E76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5AFDF-A3DA-D844-98EB-7F5504E0F5A6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D5D7BC-7809-709B-E211-8AB00E713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052157-90CC-18AE-5452-C163E48B9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BB9DA-FFA3-D943-9330-488A49FAF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535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6BC7B-3698-8E54-74E6-00876CB7A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94E90E-E572-76D2-7FE3-FEFB212ED1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CC5135-9D41-11F9-F48A-948BBE989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5AFDF-A3DA-D844-98EB-7F5504E0F5A6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5AC22B-D679-FDCB-8A11-8D1A62B49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F72C17-6FD1-F24A-E23C-ADB8C7588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BB9DA-FFA3-D943-9330-488A49FAF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675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C624D-9E7E-3F4F-A427-59AC2595D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6D948F-9ED8-5F18-D07C-B7F9368E87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3F3560-DD12-FCC1-EDB3-C23C4206EA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95C443-2B6C-02D6-839E-2BDC6037D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5AFDF-A3DA-D844-98EB-7F5504E0F5A6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AD9849-FE22-685D-29A5-9873690EA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68334D-AF6C-8CC1-2619-888CFFC5D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BB9DA-FFA3-D943-9330-488A49FAF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420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B1B79-E841-C316-73D4-7BE7BA6FC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E68ABB-5762-C0F2-2D18-D286A29824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CEFF9E-CE4C-B56D-D3EF-DA93C1B4AE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C56A06-CB21-224E-3EBE-AB96C3BA73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BB3FD4-19F8-96F6-11FB-86A4187CEC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82B6E2-128D-8963-08BA-0FF10B70A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5AFDF-A3DA-D844-98EB-7F5504E0F5A6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20DC7CD-4B79-921D-4F13-EDA34EFE1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1AADAE3-0BC5-7E5A-8AEA-73A9085AD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BB9DA-FFA3-D943-9330-488A49FAF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332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771BE-8A69-2EF1-6E30-BED0C9A96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E955D4-4DD2-8E10-F078-010FAE918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5AFDF-A3DA-D844-98EB-7F5504E0F5A6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A122FD-A183-A326-520D-E32D99FF8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45E4D4-2F99-19D6-55D3-758DE3096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BB9DA-FFA3-D943-9330-488A49FAF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425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F333C5-47ED-7712-4C37-A8B582F3A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5AFDF-A3DA-D844-98EB-7F5504E0F5A6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131772-7057-9C01-2D09-7297B6B95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EB3267-CE5D-F185-E433-183F4F02F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BB9DA-FFA3-D943-9330-488A49FAF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611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93704-96E4-4A5D-46D4-4D6A26D0C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2C7979-D088-4460-A61A-8FDB313291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40A3CE-7B41-275F-D68A-AD0A8B6307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294B31-A44F-2A26-55E8-CE9295192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5AFDF-A3DA-D844-98EB-7F5504E0F5A6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C4C24E-7D2D-D8B5-45C9-C285337AA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37C589-2AC1-FEDA-A8D3-D327BBD0B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BB9DA-FFA3-D943-9330-488A49FAF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263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9476C-E196-64C6-FCD0-3B829059F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A06941-6E10-7875-0732-6979B37202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F339A7-F775-803E-E8CE-122798A33A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E88B5F-A83C-4905-182F-B47E0D7E6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5AFDF-A3DA-D844-98EB-7F5504E0F5A6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568D76-88D4-C418-3C54-AEA16EC08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2E8325-934F-C1FC-C1AC-5C4228FD1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BB9DA-FFA3-D943-9330-488A49FAF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876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2E1B1-1BA0-651B-08A7-2282BE75E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81C4F6-C894-7D67-DBD6-10556F0852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D373A3-56D4-D6A4-4F60-4FB6564C7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5AFDF-A3DA-D844-98EB-7F5504E0F5A6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55C6C7-A4D4-0ABC-22A2-E68EFC920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4E966D-EDB5-8890-9CCB-9328EDDF9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BB9DA-FFA3-D943-9330-488A49FAF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293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173062A-ED0D-40A2-A908-EF4C384DD1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744EBB-ECC9-C483-6883-639FFD0A22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E07F15-6D4C-E523-21EE-37A517897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5AFDF-A3DA-D844-98EB-7F5504E0F5A6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8724DC-A722-B980-9F9A-5973C7F98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E5DF2F-4BCE-8B86-5704-6FF783D8D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BB9DA-FFA3-D943-9330-488A49FAF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644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EE7FC0-9D3C-EEC1-3A1F-353D736B4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8129E7-0CCA-2745-A21F-4EEE77FA3F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DEB989-2994-B590-F499-DEEBB63368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A5AFDF-A3DA-D844-98EB-7F5504E0F5A6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E4F58C-2076-2EC9-1F9B-C5165A644B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595073-F2B2-C2E4-9748-9746BED615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7BBB9DA-FFA3-D943-9330-488A49FAF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073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600200" y="502920"/>
            <a:ext cx="2331720" cy="2331720"/>
          </a:xfrm>
          <a:prstGeom prst="ellipse">
            <a:avLst/>
          </a:prstGeom>
          <a:solidFill>
            <a:srgbClr val="B38B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0378440" y="-457200"/>
            <a:ext cx="1234440" cy="1234440"/>
          </a:xfrm>
          <a:prstGeom prst="ellipse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4069080" y="1097280"/>
            <a:ext cx="7589520" cy="7589520"/>
          </a:xfrm>
          <a:prstGeom prst="ellipse">
            <a:avLst/>
          </a:prstGeom>
          <a:solidFill>
            <a:srgbClr val="4D8F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-411480" y="2971800"/>
            <a:ext cx="1554480" cy="1737360"/>
          </a:xfrm>
          <a:prstGeom prst="rect">
            <a:avLst/>
          </a:prstGeom>
          <a:noFill/>
          <a:ln w="88900">
            <a:solidFill>
              <a:srgbClr val="FF8F0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Isosceles Triangle 6"/>
          <p:cNvSpPr/>
          <p:nvPr/>
        </p:nvSpPr>
        <p:spPr>
          <a:xfrm>
            <a:off x="5303520" y="-822960"/>
            <a:ext cx="2468880" cy="1920240"/>
          </a:xfrm>
          <a:prstGeom prst="triangle">
            <a:avLst/>
          </a:prstGeom>
          <a:noFill/>
          <a:ln w="88900">
            <a:solidFill>
              <a:srgbClr val="FF8F0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347472" y="137160"/>
            <a:ext cx="128016" cy="384048"/>
          </a:xfrm>
          <a:prstGeom prst="roundRect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47472" y="649224"/>
            <a:ext cx="128016" cy="384048"/>
          </a:xfrm>
          <a:prstGeom prst="roundRect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347472" y="1161288"/>
            <a:ext cx="128016" cy="384048"/>
          </a:xfrm>
          <a:prstGeom prst="roundRect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1508760" y="4160520"/>
            <a:ext cx="128016" cy="384048"/>
          </a:xfrm>
          <a:prstGeom prst="roundRect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1508760" y="4672583"/>
            <a:ext cx="128016" cy="384048"/>
          </a:xfrm>
          <a:prstGeom prst="roundRect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1508760" y="5184648"/>
            <a:ext cx="128016" cy="384048"/>
          </a:xfrm>
          <a:prstGeom prst="roundRect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1508760" y="5696712"/>
            <a:ext cx="128016" cy="384048"/>
          </a:xfrm>
          <a:prstGeom prst="roundRect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543800" y="4251960"/>
            <a:ext cx="3566160" cy="69249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3900" b="0">
                <a:solidFill>
                  <a:srgbClr val="FFFFFF"/>
                </a:solidFill>
                <a:latin typeface="Aptos"/>
              </a:defRPr>
            </a:pPr>
            <a:r>
              <a:rPr dirty="0"/>
              <a:t>Numeracy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20840" y="4957828"/>
            <a:ext cx="4389120" cy="3847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900" b="0">
                <a:solidFill>
                  <a:srgbClr val="FFFFFF"/>
                </a:solidFill>
                <a:latin typeface="Aptos"/>
              </a:defRPr>
            </a:pPr>
            <a:r>
              <a:rPr dirty="0"/>
              <a:t>Primary 1 Curriculum Evening</a:t>
            </a:r>
          </a:p>
        </p:txBody>
      </p:sp>
    </p:spTree>
    <p:extLst>
      <p:ext uri="{BB962C8B-B14F-4D97-AF65-F5344CB8AC3E}">
        <p14:creationId xmlns:p14="http://schemas.microsoft.com/office/powerpoint/2010/main" val="2874183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47472" y="228600"/>
            <a:ext cx="128016" cy="384048"/>
          </a:xfrm>
          <a:prstGeom prst="roundRect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47472" y="740664"/>
            <a:ext cx="128016" cy="384048"/>
          </a:xfrm>
          <a:prstGeom prst="roundRect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347472" y="1252728"/>
            <a:ext cx="128016" cy="384048"/>
          </a:xfrm>
          <a:prstGeom prst="roundRect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10698480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700" b="1">
                <a:solidFill>
                  <a:srgbClr val="4D8FE8"/>
                </a:solidFill>
                <a:latin typeface="Aptos"/>
              </a:defRPr>
            </a:pPr>
            <a:r>
              <a:t>Agenda</a:t>
            </a:r>
          </a:p>
        </p:txBody>
      </p:sp>
      <p:sp>
        <p:nvSpPr>
          <p:cNvPr id="7" name="Oval 6"/>
          <p:cNvSpPr/>
          <p:nvPr/>
        </p:nvSpPr>
        <p:spPr>
          <a:xfrm>
            <a:off x="960120" y="1444752"/>
            <a:ext cx="384048" cy="384048"/>
          </a:xfrm>
          <a:prstGeom prst="ellipse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60120" y="1490472"/>
            <a:ext cx="384048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72768" y="1417320"/>
            <a:ext cx="88696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0">
                <a:solidFill>
                  <a:srgbClr val="232830"/>
                </a:solidFill>
                <a:latin typeface="Aptos"/>
              </a:defRPr>
            </a:pPr>
            <a:r>
              <a:t>What is numeracy?</a:t>
            </a:r>
          </a:p>
        </p:txBody>
      </p:sp>
      <p:sp>
        <p:nvSpPr>
          <p:cNvPr id="10" name="Oval 9"/>
          <p:cNvSpPr/>
          <p:nvPr/>
        </p:nvSpPr>
        <p:spPr>
          <a:xfrm>
            <a:off x="960120" y="2194560"/>
            <a:ext cx="384048" cy="384048"/>
          </a:xfrm>
          <a:prstGeom prst="ellipse">
            <a:avLst/>
          </a:prstGeom>
          <a:solidFill>
            <a:srgbClr val="B38B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60120" y="2240280"/>
            <a:ext cx="384048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72768" y="2167128"/>
            <a:ext cx="88696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0">
                <a:solidFill>
                  <a:srgbClr val="232830"/>
                </a:solidFill>
                <a:latin typeface="Aptos"/>
              </a:defRPr>
            </a:pPr>
            <a:r>
              <a:t>Building a conceptual understanding of number</a:t>
            </a:r>
          </a:p>
        </p:txBody>
      </p:sp>
      <p:sp>
        <p:nvSpPr>
          <p:cNvPr id="13" name="Oval 12"/>
          <p:cNvSpPr/>
          <p:nvPr/>
        </p:nvSpPr>
        <p:spPr>
          <a:xfrm>
            <a:off x="960120" y="2944368"/>
            <a:ext cx="384048" cy="384048"/>
          </a:xfrm>
          <a:prstGeom prst="ellipse">
            <a:avLst/>
          </a:prstGeom>
          <a:solidFill>
            <a:srgbClr val="FF8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60120" y="2990088"/>
            <a:ext cx="384048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72768" y="2916936"/>
            <a:ext cx="88696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0">
                <a:solidFill>
                  <a:srgbClr val="232830"/>
                </a:solidFill>
                <a:latin typeface="Aptos"/>
              </a:defRPr>
            </a:pPr>
            <a:r>
              <a:t>What numeracy looks like in Primary 1</a:t>
            </a:r>
          </a:p>
        </p:txBody>
      </p:sp>
      <p:sp>
        <p:nvSpPr>
          <p:cNvPr id="16" name="Oval 15"/>
          <p:cNvSpPr/>
          <p:nvPr/>
        </p:nvSpPr>
        <p:spPr>
          <a:xfrm>
            <a:off x="960120" y="3694176"/>
            <a:ext cx="384048" cy="384048"/>
          </a:xfrm>
          <a:prstGeom prst="ellipse">
            <a:avLst/>
          </a:prstGeom>
          <a:solidFill>
            <a:srgbClr val="4D8F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60120" y="3739896"/>
            <a:ext cx="384048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72768" y="3666744"/>
            <a:ext cx="88696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0">
                <a:solidFill>
                  <a:srgbClr val="232830"/>
                </a:solidFill>
                <a:latin typeface="Aptos"/>
              </a:defRPr>
            </a:pPr>
            <a:r>
              <a:t>Resources we use</a:t>
            </a:r>
          </a:p>
        </p:txBody>
      </p:sp>
      <p:sp>
        <p:nvSpPr>
          <p:cNvPr id="19" name="Oval 18"/>
          <p:cNvSpPr/>
          <p:nvPr/>
        </p:nvSpPr>
        <p:spPr>
          <a:xfrm>
            <a:off x="960120" y="4443984"/>
            <a:ext cx="384048" cy="384048"/>
          </a:xfrm>
          <a:prstGeom prst="ellipse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60120" y="4489704"/>
            <a:ext cx="384048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72768" y="4416552"/>
            <a:ext cx="88696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0">
                <a:solidFill>
                  <a:srgbClr val="232830"/>
                </a:solidFill>
                <a:latin typeface="Aptos"/>
              </a:defRPr>
            </a:pPr>
            <a:r>
              <a:t>Supporting numeracy at home</a:t>
            </a:r>
          </a:p>
        </p:txBody>
      </p:sp>
      <p:sp>
        <p:nvSpPr>
          <p:cNvPr id="22" name="Oval 21"/>
          <p:cNvSpPr/>
          <p:nvPr/>
        </p:nvSpPr>
        <p:spPr>
          <a:xfrm>
            <a:off x="960120" y="5193792"/>
            <a:ext cx="384048" cy="384048"/>
          </a:xfrm>
          <a:prstGeom prst="ellipse">
            <a:avLst/>
          </a:prstGeom>
          <a:solidFill>
            <a:srgbClr val="B38B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60120" y="5239512"/>
            <a:ext cx="384048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72768" y="5166359"/>
            <a:ext cx="88696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0">
                <a:solidFill>
                  <a:srgbClr val="232830"/>
                </a:solidFill>
                <a:latin typeface="Aptos"/>
              </a:defRPr>
            </a:pPr>
            <a:r>
              <a:t>Homework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384280" y="6473952"/>
            <a:ext cx="32004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900" b="0">
                <a:solidFill>
                  <a:srgbClr val="5B646F"/>
                </a:solidFill>
                <a:latin typeface="Aptos"/>
              </a:defRPr>
            </a:pPr>
            <a: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000404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47472" y="228600"/>
            <a:ext cx="128016" cy="384048"/>
          </a:xfrm>
          <a:prstGeom prst="roundRect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47472" y="740664"/>
            <a:ext cx="128016" cy="384048"/>
          </a:xfrm>
          <a:prstGeom prst="roundRect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347472" y="1252728"/>
            <a:ext cx="128016" cy="384048"/>
          </a:xfrm>
          <a:prstGeom prst="roundRect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10698480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700" b="1">
                <a:solidFill>
                  <a:srgbClr val="4D8FE8"/>
                </a:solidFill>
                <a:latin typeface="Aptos"/>
              </a:defRPr>
            </a:pPr>
            <a:r>
              <a:t>What is numeracy?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1417320"/>
            <a:ext cx="6583680" cy="4526280"/>
          </a:xfrm>
          <a:prstGeom prst="roundRect">
            <a:avLst/>
          </a:prstGeom>
          <a:solidFill>
            <a:srgbClr val="ECF4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43000" y="1783080"/>
            <a:ext cx="580644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>
                <a:solidFill>
                  <a:srgbClr val="4D8FE8"/>
                </a:solidFill>
                <a:latin typeface="Aptos"/>
              </a:defRPr>
            </a:pPr>
            <a:r>
              <a:rPr dirty="0"/>
              <a:t>Numeracy is the ability to understand and use </a:t>
            </a:r>
            <a:r>
              <a:rPr dirty="0" err="1"/>
              <a:t>maths</a:t>
            </a:r>
            <a:r>
              <a:rPr dirty="0"/>
              <a:t> in everyday life.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2697480"/>
            <a:ext cx="5623560" cy="21775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50">
                <a:solidFill>
                  <a:srgbClr val="232830"/>
                </a:solidFill>
                <a:latin typeface="Aptos"/>
              </a:defRPr>
            </a:pPr>
            <a:r>
              <a:rPr dirty="0"/>
              <a:t>not just knowing facts, but knowing when and how to apply them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50">
                <a:solidFill>
                  <a:srgbClr val="232830"/>
                </a:solidFill>
                <a:latin typeface="Aptos"/>
              </a:defRPr>
            </a:pPr>
            <a:r>
              <a:rPr dirty="0"/>
              <a:t>understanding numbers, counting and solving numerical problems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50">
                <a:solidFill>
                  <a:srgbClr val="232830"/>
                </a:solidFill>
                <a:latin typeface="Aptos"/>
              </a:defRPr>
            </a:pPr>
            <a:r>
              <a:rPr dirty="0"/>
              <a:t>measuring, sorting, noticing patterns, adding and subtracting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50">
                <a:solidFill>
                  <a:srgbClr val="232830"/>
                </a:solidFill>
                <a:latin typeface="Aptos"/>
              </a:defRPr>
            </a:pPr>
            <a:r>
              <a:rPr dirty="0"/>
              <a:t>developing skills for life, learning and work</a:t>
            </a:r>
          </a:p>
        </p:txBody>
      </p:sp>
      <p:sp>
        <p:nvSpPr>
          <p:cNvPr id="10" name="Oval 9"/>
          <p:cNvSpPr/>
          <p:nvPr/>
        </p:nvSpPr>
        <p:spPr>
          <a:xfrm>
            <a:off x="7818120" y="1691640"/>
            <a:ext cx="1234440" cy="1234440"/>
          </a:xfrm>
          <a:prstGeom prst="ellipse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0" y="2130552"/>
            <a:ext cx="13258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COUNT</a:t>
            </a:r>
          </a:p>
        </p:txBody>
      </p:sp>
      <p:sp>
        <p:nvSpPr>
          <p:cNvPr id="12" name="Oval 11"/>
          <p:cNvSpPr/>
          <p:nvPr/>
        </p:nvSpPr>
        <p:spPr>
          <a:xfrm>
            <a:off x="9509760" y="1691640"/>
            <a:ext cx="1234440" cy="1234440"/>
          </a:xfrm>
          <a:prstGeom prst="ellipse">
            <a:avLst/>
          </a:prstGeom>
          <a:solidFill>
            <a:srgbClr val="FF8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464040" y="2130552"/>
            <a:ext cx="13258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MEASURE</a:t>
            </a:r>
          </a:p>
        </p:txBody>
      </p:sp>
      <p:sp>
        <p:nvSpPr>
          <p:cNvPr id="14" name="Oval 13"/>
          <p:cNvSpPr/>
          <p:nvPr/>
        </p:nvSpPr>
        <p:spPr>
          <a:xfrm>
            <a:off x="7818120" y="3566160"/>
            <a:ext cx="1234440" cy="1234440"/>
          </a:xfrm>
          <a:prstGeom prst="ellipse">
            <a:avLst/>
          </a:prstGeom>
          <a:solidFill>
            <a:srgbClr val="B38B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772400" y="4005072"/>
            <a:ext cx="13258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PATTERN</a:t>
            </a:r>
          </a:p>
        </p:txBody>
      </p:sp>
      <p:sp>
        <p:nvSpPr>
          <p:cNvPr id="16" name="Oval 15"/>
          <p:cNvSpPr/>
          <p:nvPr/>
        </p:nvSpPr>
        <p:spPr>
          <a:xfrm>
            <a:off x="9509760" y="3566160"/>
            <a:ext cx="1234440" cy="1234440"/>
          </a:xfrm>
          <a:prstGeom prst="ellipse">
            <a:avLst/>
          </a:prstGeom>
          <a:solidFill>
            <a:srgbClr val="4D8F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464040" y="4005072"/>
            <a:ext cx="13258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SOLVE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26679" y="5394960"/>
            <a:ext cx="34747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400" b="1">
                <a:solidFill>
                  <a:srgbClr val="5B646F"/>
                </a:solidFill>
                <a:latin typeface="Aptos"/>
              </a:defRPr>
            </a:pPr>
            <a:r>
              <a:t>Children’s everyday lives are full of opportunities to develop numeracy.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384280" y="6473952"/>
            <a:ext cx="32004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900" b="0">
                <a:solidFill>
                  <a:srgbClr val="5B646F"/>
                </a:solidFill>
                <a:latin typeface="Aptos"/>
              </a:defRPr>
            </a:pPr>
            <a: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519002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47472" y="228600"/>
            <a:ext cx="128016" cy="384048"/>
          </a:xfrm>
          <a:prstGeom prst="roundRect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47472" y="740664"/>
            <a:ext cx="128016" cy="384048"/>
          </a:xfrm>
          <a:prstGeom prst="roundRect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347472" y="1252728"/>
            <a:ext cx="128016" cy="384048"/>
          </a:xfrm>
          <a:prstGeom prst="roundRect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10698480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700" b="1">
                <a:solidFill>
                  <a:srgbClr val="4D8FE8"/>
                </a:solidFill>
                <a:latin typeface="Aptos"/>
              </a:defRPr>
            </a:pPr>
            <a:r>
              <a:t>The foundations we are building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" y="932688"/>
            <a:ext cx="104241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50" b="0">
                <a:solidFill>
                  <a:srgbClr val="5B646F"/>
                </a:solidFill>
                <a:latin typeface="Aptos"/>
              </a:defRPr>
            </a:pPr>
            <a:r>
              <a:t>Early Level numeracy is about secure understanding, not racing ahead.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49808" y="1508760"/>
            <a:ext cx="3401568" cy="1783080"/>
          </a:xfrm>
          <a:prstGeom prst="roundRect">
            <a:avLst/>
          </a:prstGeom>
          <a:solidFill>
            <a:srgbClr val="FFFFFF"/>
          </a:solidFill>
          <a:ln>
            <a:solidFill>
              <a:srgbClr val="DC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78407" y="1764792"/>
            <a:ext cx="457200" cy="457200"/>
          </a:xfrm>
          <a:prstGeom prst="ellipse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78407" y="1828800"/>
            <a:ext cx="4572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91056" y="1709928"/>
            <a:ext cx="22860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550" b="1">
                <a:solidFill>
                  <a:srgbClr val="4D8FE8"/>
                </a:solidFill>
                <a:latin typeface="Aptos"/>
              </a:defRPr>
            </a:pPr>
            <a:r>
              <a:t>Number recognition &amp; counting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4127" y="2313432"/>
            <a:ext cx="2788920" cy="7132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20" b="0">
                <a:solidFill>
                  <a:srgbClr val="5B646F"/>
                </a:solidFill>
                <a:latin typeface="Aptos"/>
              </a:defRPr>
            </a:pPr>
            <a:r>
              <a:t>Say, read, order and write numbers; count objects accurately.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44568" y="1508760"/>
            <a:ext cx="3401568" cy="1783080"/>
          </a:xfrm>
          <a:prstGeom prst="roundRect">
            <a:avLst/>
          </a:prstGeom>
          <a:solidFill>
            <a:srgbClr val="FFFFFF"/>
          </a:solidFill>
          <a:ln>
            <a:solidFill>
              <a:srgbClr val="DC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4773168" y="1764792"/>
            <a:ext cx="457200" cy="457200"/>
          </a:xfrm>
          <a:prstGeom prst="ellipse">
            <a:avLst/>
          </a:prstGeom>
          <a:solidFill>
            <a:srgbClr val="B38B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773168" y="1828800"/>
            <a:ext cx="4572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85816" y="1709928"/>
            <a:ext cx="22860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550" b="1">
                <a:solidFill>
                  <a:srgbClr val="4D8FE8"/>
                </a:solidFill>
                <a:latin typeface="Aptos"/>
              </a:defRPr>
            </a:pPr>
            <a:r>
              <a:t>Subitising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18888" y="2313432"/>
            <a:ext cx="2788920" cy="7132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20" b="0">
                <a:solidFill>
                  <a:srgbClr val="5B646F"/>
                </a:solidFill>
                <a:latin typeface="Aptos"/>
              </a:defRPr>
            </a:pPr>
            <a:r>
              <a:t>Recognise small quantities without counting one-by-one.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339328" y="1508760"/>
            <a:ext cx="3401568" cy="1783080"/>
          </a:xfrm>
          <a:prstGeom prst="roundRect">
            <a:avLst/>
          </a:prstGeom>
          <a:solidFill>
            <a:srgbClr val="FFFFFF"/>
          </a:solidFill>
          <a:ln>
            <a:solidFill>
              <a:srgbClr val="DC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8567928" y="1764792"/>
            <a:ext cx="457200" cy="457200"/>
          </a:xfrm>
          <a:prstGeom prst="ellipse">
            <a:avLst/>
          </a:prstGeom>
          <a:solidFill>
            <a:srgbClr val="FF8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567928" y="1828800"/>
            <a:ext cx="4572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80576" y="1709928"/>
            <a:ext cx="22860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550" b="1">
                <a:solidFill>
                  <a:srgbClr val="4D8FE8"/>
                </a:solidFill>
                <a:latin typeface="Aptos"/>
              </a:defRPr>
            </a:pPr>
            <a:r>
              <a:t>Number bonds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13648" y="2313432"/>
            <a:ext cx="2788920" cy="7132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20" b="0">
                <a:solidFill>
                  <a:srgbClr val="5B646F"/>
                </a:solidFill>
                <a:latin typeface="Aptos"/>
              </a:defRPr>
            </a:pPr>
            <a:r>
              <a:t>See how numbers can be split and recombined in different ways.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49808" y="3749039"/>
            <a:ext cx="3401568" cy="1783080"/>
          </a:xfrm>
          <a:prstGeom prst="roundRect">
            <a:avLst/>
          </a:prstGeom>
          <a:solidFill>
            <a:srgbClr val="FFFFFF"/>
          </a:solidFill>
          <a:ln>
            <a:solidFill>
              <a:srgbClr val="DC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978407" y="4005072"/>
            <a:ext cx="457200" cy="457200"/>
          </a:xfrm>
          <a:prstGeom prst="ellipse">
            <a:avLst/>
          </a:prstGeom>
          <a:solidFill>
            <a:srgbClr val="4D8F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978407" y="4069079"/>
            <a:ext cx="4572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591056" y="3950207"/>
            <a:ext cx="22860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550" b="1">
                <a:solidFill>
                  <a:srgbClr val="4D8FE8"/>
                </a:solidFill>
                <a:latin typeface="Aptos"/>
              </a:defRPr>
            </a:pPr>
            <a:r>
              <a:t>Addition &amp; subtraction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24127" y="4553712"/>
            <a:ext cx="2788920" cy="7132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20" b="0">
                <a:solidFill>
                  <a:srgbClr val="5B646F"/>
                </a:solidFill>
                <a:latin typeface="Aptos"/>
              </a:defRPr>
            </a:pPr>
            <a:r>
              <a:t>Understand combining, taking away and finding the difference.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544568" y="3749039"/>
            <a:ext cx="3401568" cy="1783080"/>
          </a:xfrm>
          <a:prstGeom prst="roundRect">
            <a:avLst/>
          </a:prstGeom>
          <a:solidFill>
            <a:srgbClr val="FFFFFF"/>
          </a:solidFill>
          <a:ln>
            <a:solidFill>
              <a:srgbClr val="DC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/>
          <p:cNvSpPr/>
          <p:nvPr/>
        </p:nvSpPr>
        <p:spPr>
          <a:xfrm>
            <a:off x="4773168" y="4005072"/>
            <a:ext cx="457200" cy="457200"/>
          </a:xfrm>
          <a:prstGeom prst="ellipse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4773168" y="4069079"/>
            <a:ext cx="4572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85816" y="3950207"/>
            <a:ext cx="22860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550" b="1">
                <a:solidFill>
                  <a:srgbClr val="4D8FE8"/>
                </a:solidFill>
                <a:latin typeface="Aptos"/>
              </a:defRPr>
            </a:pPr>
            <a:r>
              <a:t>Patterns &amp; relationships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818888" y="4553712"/>
            <a:ext cx="2788920" cy="7132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20" b="0">
                <a:solidFill>
                  <a:srgbClr val="5B646F"/>
                </a:solidFill>
                <a:latin typeface="Aptos"/>
              </a:defRPr>
            </a:pPr>
            <a:r>
              <a:t>Spot, copy, continue and explain patterns.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339328" y="3749039"/>
            <a:ext cx="3401568" cy="1783080"/>
          </a:xfrm>
          <a:prstGeom prst="roundRect">
            <a:avLst/>
          </a:prstGeom>
          <a:solidFill>
            <a:srgbClr val="FFFFFF"/>
          </a:solidFill>
          <a:ln>
            <a:solidFill>
              <a:srgbClr val="DC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/>
          <p:cNvSpPr/>
          <p:nvPr/>
        </p:nvSpPr>
        <p:spPr>
          <a:xfrm>
            <a:off x="8567928" y="4005072"/>
            <a:ext cx="457200" cy="457200"/>
          </a:xfrm>
          <a:prstGeom prst="ellipse">
            <a:avLst/>
          </a:prstGeom>
          <a:solidFill>
            <a:srgbClr val="B38B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8567928" y="4069079"/>
            <a:ext cx="4572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180576" y="3950207"/>
            <a:ext cx="22860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550" b="1">
                <a:solidFill>
                  <a:srgbClr val="4D8FE8"/>
                </a:solidFill>
                <a:latin typeface="Aptos"/>
              </a:defRPr>
            </a:pPr>
            <a:r>
              <a:t>Measure, shape &amp; data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613648" y="4553712"/>
            <a:ext cx="2788920" cy="7132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20" b="0">
                <a:solidFill>
                  <a:srgbClr val="5B646F"/>
                </a:solidFill>
                <a:latin typeface="Aptos"/>
              </a:defRPr>
            </a:pPr>
            <a:r>
              <a:t>Explore length, weight, time, money, shape and simple information.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384280" y="6473952"/>
            <a:ext cx="32004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900" b="0">
                <a:solidFill>
                  <a:srgbClr val="5B646F"/>
                </a:solidFill>
                <a:latin typeface="Aptos"/>
              </a:defRPr>
            </a:pPr>
            <a: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626137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2834640" y="228600"/>
            <a:ext cx="6355080" cy="6355080"/>
          </a:xfrm>
          <a:prstGeom prst="ellipse">
            <a:avLst/>
          </a:prstGeom>
          <a:solidFill>
            <a:srgbClr val="4D8F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2514600" y="228600"/>
            <a:ext cx="128016" cy="384048"/>
          </a:xfrm>
          <a:prstGeom prst="roundRect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2514600" y="740664"/>
            <a:ext cx="128016" cy="384048"/>
          </a:xfrm>
          <a:prstGeom prst="roundRect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2514600" y="1252728"/>
            <a:ext cx="128016" cy="384048"/>
          </a:xfrm>
          <a:prstGeom prst="roundRect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2514600" y="1764792"/>
            <a:ext cx="128016" cy="384048"/>
          </a:xfrm>
          <a:prstGeom prst="roundRect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2514600" y="2276856"/>
            <a:ext cx="128016" cy="384048"/>
          </a:xfrm>
          <a:prstGeom prst="roundRect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2514600" y="2788920"/>
            <a:ext cx="128016" cy="384048"/>
          </a:xfrm>
          <a:prstGeom prst="roundRect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8412480" y="5074920"/>
            <a:ext cx="749808" cy="749808"/>
          </a:xfrm>
          <a:prstGeom prst="ellipse">
            <a:avLst/>
          </a:prstGeom>
          <a:solidFill>
            <a:srgbClr val="B38B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794760" y="594360"/>
            <a:ext cx="4572000" cy="1508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ptos"/>
              </a:defRPr>
            </a:pPr>
            <a:r>
              <a:t>We are building a</a:t>
            </a:r>
            <a:br/>
            <a:r>
              <a:t>conceptual understanding</a:t>
            </a:r>
            <a:br/>
            <a:r>
              <a:t>of number.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11880" y="2514600"/>
            <a:ext cx="4937760" cy="1051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600" b="0">
                <a:solidFill>
                  <a:srgbClr val="232830"/>
                </a:solidFill>
                <a:latin typeface="Aptos"/>
              </a:defRPr>
            </a:pPr>
            <a:r>
              <a:t>Children build, deepen and connect mathematical ideas. We look for them to explain their thinking and represent the same idea in different ways.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0" y="3977639"/>
            <a:ext cx="4846320" cy="3231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rPr dirty="0"/>
              <a:t>verbal  •  concrete  •  </a:t>
            </a:r>
            <a:r>
              <a:rPr lang="en-GB" dirty="0"/>
              <a:t>pictorial  </a:t>
            </a:r>
            <a:r>
              <a:rPr dirty="0"/>
              <a:t>•  abstract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11880" y="4617720"/>
            <a:ext cx="489204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400" b="1">
                <a:solidFill>
                  <a:srgbClr val="232830"/>
                </a:solidFill>
                <a:latin typeface="Aptos"/>
              </a:defRPr>
            </a:pPr>
            <a:r>
              <a:t>The goal is not simply to remember an answer — it is to understand the number relationships underneath it.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84280" y="6473952"/>
            <a:ext cx="32004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900" b="0">
                <a:solidFill>
                  <a:srgbClr val="5B646F"/>
                </a:solidFill>
                <a:latin typeface="Aptos"/>
              </a:defRPr>
            </a:pPr>
            <a: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932705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47472" y="228600"/>
            <a:ext cx="128016" cy="384048"/>
          </a:xfrm>
          <a:prstGeom prst="roundRect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47472" y="740664"/>
            <a:ext cx="128016" cy="384048"/>
          </a:xfrm>
          <a:prstGeom prst="roundRect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347472" y="1252728"/>
            <a:ext cx="128016" cy="384048"/>
          </a:xfrm>
          <a:prstGeom prst="roundRect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10698480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700" b="1">
                <a:solidFill>
                  <a:srgbClr val="4D8FE8"/>
                </a:solidFill>
                <a:latin typeface="Aptos"/>
              </a:defRPr>
            </a:pPr>
            <a:r>
              <a:t>From ‘doing’ maths to writing maths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" y="932688"/>
            <a:ext cx="104241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50" b="0">
                <a:solidFill>
                  <a:srgbClr val="5B646F"/>
                </a:solidFill>
                <a:latin typeface="Aptos"/>
              </a:defRPr>
            </a:pPr>
            <a:r>
              <a:t>We move through concrete → pictorial → abstract, rather than starting with a written sum.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1554480"/>
            <a:ext cx="2743200" cy="4069080"/>
          </a:xfrm>
          <a:prstGeom prst="roundRect">
            <a:avLst/>
          </a:prstGeom>
          <a:solidFill>
            <a:srgbClr val="FFFFFF"/>
          </a:solidFill>
          <a:ln>
            <a:solidFill>
              <a:srgbClr val="DC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60120" y="1828800"/>
            <a:ext cx="228600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800" b="1">
                <a:solidFill>
                  <a:srgbClr val="2BBEB5"/>
                </a:solidFill>
                <a:latin typeface="Aptos"/>
              </a:defRPr>
            </a:pPr>
            <a:r>
              <a:t>1. Concrete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97680" y="1554480"/>
            <a:ext cx="2743200" cy="4069080"/>
          </a:xfrm>
          <a:prstGeom prst="roundRect">
            <a:avLst/>
          </a:prstGeom>
          <a:solidFill>
            <a:srgbClr val="FFFFFF"/>
          </a:solidFill>
          <a:ln>
            <a:solidFill>
              <a:srgbClr val="DC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26280" y="1828800"/>
            <a:ext cx="228600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800" b="1">
                <a:solidFill>
                  <a:srgbClr val="B38BEB"/>
                </a:solidFill>
                <a:latin typeface="Aptos"/>
              </a:defRPr>
            </a:pPr>
            <a:r>
              <a:t>2. Pictorial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863840" y="1554480"/>
            <a:ext cx="2743200" cy="4069080"/>
          </a:xfrm>
          <a:prstGeom prst="roundRect">
            <a:avLst/>
          </a:prstGeom>
          <a:solidFill>
            <a:srgbClr val="FFFFFF"/>
          </a:solidFill>
          <a:ln>
            <a:solidFill>
              <a:srgbClr val="DC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092440" y="1828800"/>
            <a:ext cx="228600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800" b="1">
                <a:solidFill>
                  <a:srgbClr val="FF8F0F"/>
                </a:solidFill>
                <a:latin typeface="Aptos"/>
              </a:defRPr>
            </a:pPr>
            <a:r>
              <a:t>3. Abstract</a:t>
            </a:r>
          </a:p>
        </p:txBody>
      </p:sp>
      <p:sp>
        <p:nvSpPr>
          <p:cNvPr id="14" name="Oval 13"/>
          <p:cNvSpPr/>
          <p:nvPr/>
        </p:nvSpPr>
        <p:spPr>
          <a:xfrm>
            <a:off x="1170432" y="2697480"/>
            <a:ext cx="329184" cy="329184"/>
          </a:xfrm>
          <a:prstGeom prst="ellipse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1673352" y="2697480"/>
            <a:ext cx="329184" cy="329184"/>
          </a:xfrm>
          <a:prstGeom prst="ellipse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2176272" y="2697480"/>
            <a:ext cx="329184" cy="329184"/>
          </a:xfrm>
          <a:prstGeom prst="ellipse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1170432" y="3200400"/>
            <a:ext cx="329184" cy="329184"/>
          </a:xfrm>
          <a:prstGeom prst="ellipse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1673352" y="3200400"/>
            <a:ext cx="329184" cy="329184"/>
          </a:xfrm>
          <a:prstGeom prst="ellipse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1828800" y="3794760"/>
            <a:ext cx="329184" cy="329184"/>
          </a:xfrm>
          <a:prstGeom prst="ellipse">
            <a:avLst/>
          </a:prstGeom>
          <a:solidFill>
            <a:srgbClr val="FF8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2331720" y="3794760"/>
            <a:ext cx="329184" cy="329184"/>
          </a:xfrm>
          <a:prstGeom prst="ellipse">
            <a:avLst/>
          </a:prstGeom>
          <a:solidFill>
            <a:srgbClr val="FF8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1828800" y="4297680"/>
            <a:ext cx="329184" cy="329184"/>
          </a:xfrm>
          <a:prstGeom prst="ellipse">
            <a:avLst/>
          </a:prstGeom>
          <a:solidFill>
            <a:srgbClr val="FF8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60120" y="4800600"/>
            <a:ext cx="228600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350" b="0">
                <a:solidFill>
                  <a:srgbClr val="5B646F"/>
                </a:solidFill>
                <a:latin typeface="Aptos"/>
              </a:defRPr>
            </a:pPr>
            <a:r>
              <a:t>Build it with counters,</a:t>
            </a:r>
            <a:br/>
            <a:r>
              <a:t>cubes, fingers or objects.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709160" y="2788920"/>
            <a:ext cx="365760" cy="365760"/>
          </a:xfrm>
          <a:prstGeom prst="rect">
            <a:avLst/>
          </a:prstGeom>
          <a:solidFill>
            <a:srgbClr val="FFFFFF"/>
          </a:solidFill>
          <a:ln>
            <a:solidFill>
              <a:srgbClr val="4D8F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5074920" y="2788920"/>
            <a:ext cx="365760" cy="365760"/>
          </a:xfrm>
          <a:prstGeom prst="rect">
            <a:avLst/>
          </a:prstGeom>
          <a:solidFill>
            <a:srgbClr val="FFFFFF"/>
          </a:solidFill>
          <a:ln>
            <a:solidFill>
              <a:srgbClr val="4D8F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5440680" y="2788920"/>
            <a:ext cx="365760" cy="365760"/>
          </a:xfrm>
          <a:prstGeom prst="rect">
            <a:avLst/>
          </a:prstGeom>
          <a:solidFill>
            <a:srgbClr val="FFFFFF"/>
          </a:solidFill>
          <a:ln>
            <a:solidFill>
              <a:srgbClr val="4D8F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5806440" y="2788920"/>
            <a:ext cx="365760" cy="365760"/>
          </a:xfrm>
          <a:prstGeom prst="rect">
            <a:avLst/>
          </a:prstGeom>
          <a:solidFill>
            <a:srgbClr val="FFFFFF"/>
          </a:solidFill>
          <a:ln>
            <a:solidFill>
              <a:srgbClr val="4D8F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6172200" y="2788920"/>
            <a:ext cx="365760" cy="365760"/>
          </a:xfrm>
          <a:prstGeom prst="rect">
            <a:avLst/>
          </a:prstGeom>
          <a:solidFill>
            <a:srgbClr val="FFFFFF"/>
          </a:solidFill>
          <a:ln>
            <a:solidFill>
              <a:srgbClr val="4D8F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4709160" y="3154679"/>
            <a:ext cx="365760" cy="365760"/>
          </a:xfrm>
          <a:prstGeom prst="rect">
            <a:avLst/>
          </a:prstGeom>
          <a:solidFill>
            <a:srgbClr val="FFFFFF"/>
          </a:solidFill>
          <a:ln>
            <a:solidFill>
              <a:srgbClr val="4D8F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5074920" y="3154679"/>
            <a:ext cx="365760" cy="365760"/>
          </a:xfrm>
          <a:prstGeom prst="rect">
            <a:avLst/>
          </a:prstGeom>
          <a:solidFill>
            <a:srgbClr val="FFFFFF"/>
          </a:solidFill>
          <a:ln>
            <a:solidFill>
              <a:srgbClr val="4D8F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5440680" y="3154679"/>
            <a:ext cx="365760" cy="365760"/>
          </a:xfrm>
          <a:prstGeom prst="rect">
            <a:avLst/>
          </a:prstGeom>
          <a:solidFill>
            <a:srgbClr val="FFFFFF"/>
          </a:solidFill>
          <a:ln>
            <a:solidFill>
              <a:srgbClr val="4D8F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5806440" y="3154679"/>
            <a:ext cx="365760" cy="365760"/>
          </a:xfrm>
          <a:prstGeom prst="rect">
            <a:avLst/>
          </a:prstGeom>
          <a:solidFill>
            <a:srgbClr val="FFFFFF"/>
          </a:solidFill>
          <a:ln>
            <a:solidFill>
              <a:srgbClr val="4D8F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6172200" y="3154679"/>
            <a:ext cx="365760" cy="365760"/>
          </a:xfrm>
          <a:prstGeom prst="rect">
            <a:avLst/>
          </a:prstGeom>
          <a:solidFill>
            <a:srgbClr val="FFFFFF"/>
          </a:solidFill>
          <a:ln>
            <a:solidFill>
              <a:srgbClr val="4D8F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Oval 32"/>
          <p:cNvSpPr/>
          <p:nvPr/>
        </p:nvSpPr>
        <p:spPr>
          <a:xfrm>
            <a:off x="4773168" y="2852927"/>
            <a:ext cx="237744" cy="237744"/>
          </a:xfrm>
          <a:prstGeom prst="ellipse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/>
          <p:cNvSpPr/>
          <p:nvPr/>
        </p:nvSpPr>
        <p:spPr>
          <a:xfrm>
            <a:off x="5138928" y="2852927"/>
            <a:ext cx="237744" cy="237744"/>
          </a:xfrm>
          <a:prstGeom prst="ellipse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Oval 34"/>
          <p:cNvSpPr/>
          <p:nvPr/>
        </p:nvSpPr>
        <p:spPr>
          <a:xfrm>
            <a:off x="5504688" y="2852927"/>
            <a:ext cx="237744" cy="237744"/>
          </a:xfrm>
          <a:prstGeom prst="ellipse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Oval 35"/>
          <p:cNvSpPr/>
          <p:nvPr/>
        </p:nvSpPr>
        <p:spPr>
          <a:xfrm>
            <a:off x="5870448" y="2852927"/>
            <a:ext cx="237744" cy="237744"/>
          </a:xfrm>
          <a:prstGeom prst="ellipse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Oval 36"/>
          <p:cNvSpPr/>
          <p:nvPr/>
        </p:nvSpPr>
        <p:spPr>
          <a:xfrm>
            <a:off x="6236208" y="2852927"/>
            <a:ext cx="237744" cy="237744"/>
          </a:xfrm>
          <a:prstGeom prst="ellipse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Oval 37"/>
          <p:cNvSpPr/>
          <p:nvPr/>
        </p:nvSpPr>
        <p:spPr>
          <a:xfrm>
            <a:off x="4773168" y="3218687"/>
            <a:ext cx="237744" cy="237744"/>
          </a:xfrm>
          <a:prstGeom prst="ellipse">
            <a:avLst/>
          </a:prstGeom>
          <a:solidFill>
            <a:srgbClr val="FF8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Oval 38"/>
          <p:cNvSpPr/>
          <p:nvPr/>
        </p:nvSpPr>
        <p:spPr>
          <a:xfrm>
            <a:off x="5138928" y="3218687"/>
            <a:ext cx="237744" cy="237744"/>
          </a:xfrm>
          <a:prstGeom prst="ellipse">
            <a:avLst/>
          </a:prstGeom>
          <a:solidFill>
            <a:srgbClr val="FF8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Oval 39"/>
          <p:cNvSpPr/>
          <p:nvPr/>
        </p:nvSpPr>
        <p:spPr>
          <a:xfrm>
            <a:off x="5504688" y="3218687"/>
            <a:ext cx="237744" cy="237744"/>
          </a:xfrm>
          <a:prstGeom prst="ellipse">
            <a:avLst/>
          </a:prstGeom>
          <a:solidFill>
            <a:srgbClr val="FF8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4526280" y="4800600"/>
            <a:ext cx="228600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350" b="0">
                <a:solidFill>
                  <a:srgbClr val="5B646F"/>
                </a:solidFill>
                <a:latin typeface="Aptos"/>
              </a:defRPr>
            </a:pPr>
            <a:r>
              <a:t>Draw it or show it on a</a:t>
            </a:r>
            <a:br/>
            <a:r>
              <a:t>ten frame / number line.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138160" y="3063240"/>
            <a:ext cx="21488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2900" b="1">
                <a:solidFill>
                  <a:srgbClr val="4D8FE8"/>
                </a:solidFill>
                <a:latin typeface="Aptos"/>
              </a:defRPr>
            </a:pPr>
            <a:r>
              <a:t>5 + 3 = 8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119872" y="4800600"/>
            <a:ext cx="224028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350" b="0">
                <a:solidFill>
                  <a:srgbClr val="5B646F"/>
                </a:solidFill>
                <a:latin typeface="Aptos"/>
              </a:defRPr>
            </a:pPr>
            <a:r>
              <a:t>Symbols now represent</a:t>
            </a:r>
            <a:br/>
            <a:r>
              <a:t>something understood.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703320" y="3200400"/>
            <a:ext cx="4114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2800" b="1">
                <a:solidFill>
                  <a:srgbClr val="2BBEB5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269480" y="3200400"/>
            <a:ext cx="4114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2800" b="1">
                <a:solidFill>
                  <a:srgbClr val="2BBEB5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1384280" y="6473952"/>
            <a:ext cx="32004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900" b="0">
                <a:solidFill>
                  <a:srgbClr val="5B646F"/>
                </a:solidFill>
                <a:latin typeface="Aptos"/>
              </a:defRPr>
            </a:pPr>
            <a: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4855257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/>
              <a:t>Ahmad, Younes, Zaynab, Malghalara and Thomas – extra 1:1 sessions with class teacher and support staff for set 1 sounds.§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347472" y="228600"/>
            <a:ext cx="128016" cy="384048"/>
          </a:xfrm>
          <a:prstGeom prst="roundRect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47472" y="740664"/>
            <a:ext cx="128016" cy="384048"/>
          </a:xfrm>
          <a:prstGeom prst="roundRect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347472" y="1252728"/>
            <a:ext cx="128016" cy="384048"/>
          </a:xfrm>
          <a:prstGeom prst="roundRect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10698480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700" b="1">
                <a:solidFill>
                  <a:srgbClr val="4D8FE8"/>
                </a:solidFill>
                <a:latin typeface="Aptos"/>
              </a:defRPr>
            </a:pPr>
            <a:r>
              <a:t>One number — many representations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" y="932688"/>
            <a:ext cx="104241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50" b="0">
                <a:solidFill>
                  <a:srgbClr val="5B646F"/>
                </a:solidFill>
                <a:latin typeface="Aptos"/>
              </a:defRPr>
            </a:pPr>
            <a:r>
              <a:t>Being able to move between representations helps children understand what a number really means.</a:t>
            </a:r>
          </a:p>
        </p:txBody>
      </p:sp>
      <p:sp>
        <p:nvSpPr>
          <p:cNvPr id="8" name="Oval 7"/>
          <p:cNvSpPr/>
          <p:nvPr/>
        </p:nvSpPr>
        <p:spPr>
          <a:xfrm>
            <a:off x="777240" y="1600200"/>
            <a:ext cx="4480560" cy="4480560"/>
          </a:xfrm>
          <a:prstGeom prst="ellipse">
            <a:avLst/>
          </a:prstGeom>
          <a:solidFill>
            <a:srgbClr val="4D8F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874519" y="2103120"/>
            <a:ext cx="2286000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7200" b="1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10" name="Oval 9"/>
          <p:cNvSpPr/>
          <p:nvPr/>
        </p:nvSpPr>
        <p:spPr>
          <a:xfrm>
            <a:off x="1417320" y="4023360"/>
            <a:ext cx="292608" cy="292608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2057400" y="4023360"/>
            <a:ext cx="292608" cy="292608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2697480" y="4023360"/>
            <a:ext cx="292608" cy="292608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3337560" y="4023360"/>
            <a:ext cx="292608" cy="292608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3977639" y="4023360"/>
            <a:ext cx="292608" cy="292608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5806440" y="1508760"/>
            <a:ext cx="2240280" cy="1691640"/>
          </a:xfrm>
          <a:prstGeom prst="roundRect">
            <a:avLst/>
          </a:prstGeom>
          <a:solidFill>
            <a:srgbClr val="FFFFFF"/>
          </a:solidFill>
          <a:ln>
            <a:solidFill>
              <a:srgbClr val="2BBE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989320" y="1709928"/>
            <a:ext cx="1874519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400" b="1">
                <a:solidFill>
                  <a:srgbClr val="2BBEB5"/>
                </a:solidFill>
                <a:latin typeface="Aptos"/>
              </a:defRPr>
            </a:pPr>
            <a:r>
              <a:t>Part–whole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89320" y="2221991"/>
            <a:ext cx="1874519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900" b="1">
                <a:solidFill>
                  <a:srgbClr val="232830"/>
                </a:solidFill>
                <a:latin typeface="Aptos"/>
              </a:defRPr>
            </a:pPr>
            <a:r>
              <a:t>1 + 4</a:t>
            </a:r>
            <a:br/>
            <a:r>
              <a:t>2 + 3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412480" y="1508760"/>
            <a:ext cx="2240280" cy="1691640"/>
          </a:xfrm>
          <a:prstGeom prst="roundRect">
            <a:avLst/>
          </a:prstGeom>
          <a:solidFill>
            <a:srgbClr val="FFFFFF"/>
          </a:solidFill>
          <a:ln>
            <a:solidFill>
              <a:srgbClr val="FF8F0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595359" y="1709928"/>
            <a:ext cx="1874519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400" b="1">
                <a:solidFill>
                  <a:srgbClr val="FF8F0F"/>
                </a:solidFill>
                <a:latin typeface="Aptos"/>
              </a:defRPr>
            </a:pPr>
            <a:r>
              <a:t>Take away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595359" y="2221991"/>
            <a:ext cx="1874519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900" b="1">
                <a:solidFill>
                  <a:srgbClr val="232830"/>
                </a:solidFill>
                <a:latin typeface="Aptos"/>
              </a:defRPr>
            </a:pPr>
            <a:r>
              <a:t>7 − 2</a:t>
            </a:r>
            <a:br/>
            <a:r>
              <a:t>6 − 1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806440" y="3657600"/>
            <a:ext cx="2240280" cy="1691640"/>
          </a:xfrm>
          <a:prstGeom prst="roundRect">
            <a:avLst/>
          </a:prstGeom>
          <a:solidFill>
            <a:srgbClr val="FFFFFF"/>
          </a:solidFill>
          <a:ln>
            <a:solidFill>
              <a:srgbClr val="B38B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989320" y="3858768"/>
            <a:ext cx="1874519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400" b="1">
                <a:solidFill>
                  <a:srgbClr val="B38BEB"/>
                </a:solidFill>
                <a:latin typeface="Aptos"/>
              </a:defRPr>
            </a:pPr>
            <a:r>
              <a:t>Words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989320" y="4370832"/>
            <a:ext cx="1874519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900" b="1">
                <a:solidFill>
                  <a:srgbClr val="232830"/>
                </a:solidFill>
                <a:latin typeface="Aptos"/>
              </a:defRPr>
            </a:pPr>
            <a:r>
              <a:t>five</a:t>
            </a:r>
            <a:br/>
            <a:r>
              <a:t>one more than 4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412480" y="3657600"/>
            <a:ext cx="2240280" cy="1691640"/>
          </a:xfrm>
          <a:prstGeom prst="roundRect">
            <a:avLst/>
          </a:prstGeom>
          <a:solidFill>
            <a:srgbClr val="FFFFFF"/>
          </a:solidFill>
          <a:ln>
            <a:solidFill>
              <a:srgbClr val="4D8F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595359" y="3858768"/>
            <a:ext cx="1874519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400" b="1">
                <a:solidFill>
                  <a:srgbClr val="4D8FE8"/>
                </a:solidFill>
                <a:latin typeface="Aptos"/>
              </a:defRPr>
            </a:pPr>
            <a:r>
              <a:t>Pattern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384280" y="6473952"/>
            <a:ext cx="32004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900" b="0">
                <a:solidFill>
                  <a:srgbClr val="5B646F"/>
                </a:solidFill>
                <a:latin typeface="Aptos"/>
              </a:defRPr>
            </a:pPr>
            <a:r>
              <a:t>7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4958BD13-417D-0B6F-2F6F-1526C3ADB1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7261" y="4178808"/>
            <a:ext cx="1127339" cy="1127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7461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47472" y="228600"/>
            <a:ext cx="128016" cy="384048"/>
          </a:xfrm>
          <a:prstGeom prst="roundRect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47472" y="740664"/>
            <a:ext cx="128016" cy="384048"/>
          </a:xfrm>
          <a:prstGeom prst="roundRect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347472" y="1252728"/>
            <a:ext cx="128016" cy="384048"/>
          </a:xfrm>
          <a:prstGeom prst="roundRect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10698480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700" b="1">
                <a:solidFill>
                  <a:srgbClr val="4D8FE8"/>
                </a:solidFill>
                <a:latin typeface="Aptos"/>
              </a:defRPr>
            </a:pPr>
            <a:r>
              <a:t>What does numeracy time in Primary 1 look like?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" y="932688"/>
            <a:ext cx="104241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50" b="0">
                <a:solidFill>
                  <a:srgbClr val="5B646F"/>
                </a:solidFill>
                <a:latin typeface="Aptos"/>
              </a:defRPr>
            </a:pPr>
            <a:r>
              <a:t>Around one hour every day, with a balance of teaching, practice, assessment and play.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15157" y="1645920"/>
            <a:ext cx="2240280" cy="2112264"/>
          </a:xfrm>
          <a:prstGeom prst="roundRect">
            <a:avLst/>
          </a:prstGeom>
          <a:solidFill>
            <a:srgbClr val="FFFFFF"/>
          </a:solidFill>
          <a:ln>
            <a:solidFill>
              <a:srgbClr val="2BBE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68680" y="1901952"/>
            <a:ext cx="21488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500" b="1">
                <a:solidFill>
                  <a:srgbClr val="2BBEB5"/>
                </a:solidFill>
                <a:latin typeface="Aptos"/>
              </a:defRPr>
            </a:pPr>
            <a:r>
              <a:t>10 mins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423160"/>
            <a:ext cx="21488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700" b="1">
                <a:solidFill>
                  <a:srgbClr val="4D8FE8"/>
                </a:solidFill>
                <a:latin typeface="Aptos"/>
              </a:defRPr>
            </a:pPr>
            <a:r>
              <a:t>Mental maths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999232"/>
            <a:ext cx="2057400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300" b="0">
                <a:solidFill>
                  <a:srgbClr val="5B646F"/>
                </a:solidFill>
                <a:latin typeface="Aptos"/>
              </a:defRPr>
            </a:pPr>
            <a:r>
              <a:t>Quick counting, number sense and oral work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668085" y="1645920"/>
            <a:ext cx="2240280" cy="2112264"/>
          </a:xfrm>
          <a:prstGeom prst="roundRect">
            <a:avLst/>
          </a:prstGeom>
          <a:solidFill>
            <a:srgbClr val="FFFFFF"/>
          </a:solidFill>
          <a:ln>
            <a:solidFill>
              <a:srgbClr val="B38B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721608" y="1901952"/>
            <a:ext cx="21488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500" b="1">
                <a:solidFill>
                  <a:srgbClr val="B38BEB"/>
                </a:solidFill>
                <a:latin typeface="Aptos"/>
              </a:defRPr>
            </a:pPr>
            <a:r>
              <a:t>10 mins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21608" y="2423160"/>
            <a:ext cx="21488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700" b="1">
                <a:solidFill>
                  <a:srgbClr val="4D8FE8"/>
                </a:solidFill>
                <a:latin typeface="Aptos"/>
              </a:defRPr>
            </a:pPr>
            <a:r>
              <a:t>Focused carpet teaching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67328" y="2999232"/>
            <a:ext cx="2057400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300" b="0">
                <a:solidFill>
                  <a:srgbClr val="5B646F"/>
                </a:solidFill>
                <a:latin typeface="Aptos"/>
              </a:defRPr>
            </a:pPr>
            <a:r>
              <a:t>Introduce and model the day’s learning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521013" y="1645920"/>
            <a:ext cx="2240280" cy="2112264"/>
          </a:xfrm>
          <a:prstGeom prst="roundRect">
            <a:avLst/>
          </a:prstGeom>
          <a:solidFill>
            <a:srgbClr val="FFFFFF"/>
          </a:solidFill>
          <a:ln>
            <a:solidFill>
              <a:srgbClr val="FF8F0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574536" y="1901952"/>
            <a:ext cx="21488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500" b="1">
                <a:solidFill>
                  <a:srgbClr val="FF8F0F"/>
                </a:solidFill>
                <a:latin typeface="Aptos"/>
              </a:defRPr>
            </a:pPr>
            <a:r>
              <a:t>Teacher table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74536" y="2423160"/>
            <a:ext cx="21488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700" b="1">
                <a:solidFill>
                  <a:srgbClr val="4D8FE8"/>
                </a:solidFill>
                <a:latin typeface="Aptos"/>
              </a:defRPr>
            </a:pPr>
            <a:r>
              <a:t>Focused task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20256" y="2999232"/>
            <a:ext cx="2057400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300" b="0">
                <a:solidFill>
                  <a:srgbClr val="5B646F"/>
                </a:solidFill>
                <a:latin typeface="Aptos"/>
              </a:defRPr>
            </a:pPr>
            <a:r>
              <a:t>Teacher-led learning and assessment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373941" y="1645920"/>
            <a:ext cx="2240280" cy="2112264"/>
          </a:xfrm>
          <a:prstGeom prst="roundRect">
            <a:avLst/>
          </a:prstGeom>
          <a:solidFill>
            <a:srgbClr val="FFFFFF"/>
          </a:solidFill>
          <a:ln>
            <a:solidFill>
              <a:srgbClr val="4D8F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427463" y="1901952"/>
            <a:ext cx="21488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500" b="1">
                <a:solidFill>
                  <a:srgbClr val="4D8FE8"/>
                </a:solidFill>
                <a:latin typeface="Aptos"/>
              </a:defRPr>
            </a:pPr>
            <a:r>
              <a:rPr dirty="0"/>
              <a:t>3 Gold Stars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427463" y="2423160"/>
            <a:ext cx="21488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700" b="1">
                <a:solidFill>
                  <a:srgbClr val="4D8FE8"/>
                </a:solidFill>
                <a:latin typeface="Aptos"/>
              </a:defRPr>
            </a:pPr>
            <a:r>
              <a:t>Independent tasks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73184" y="2999232"/>
            <a:ext cx="2057400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300" b="0">
                <a:solidFill>
                  <a:srgbClr val="5B646F"/>
                </a:solidFill>
                <a:latin typeface="Aptos"/>
              </a:defRPr>
            </a:pPr>
            <a:r>
              <a:t>Children consolidate learning independently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436876" y="6479722"/>
            <a:ext cx="7086600" cy="2616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350" b="1">
                <a:solidFill>
                  <a:srgbClr val="232830"/>
                </a:solidFill>
                <a:latin typeface="Aptos"/>
              </a:defRPr>
            </a:pPr>
            <a:r>
              <a:rPr sz="1100" dirty="0"/>
              <a:t>Continuous play continues while children are completing Gold Star tasks and working at the teacher table.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384280" y="6473952"/>
            <a:ext cx="32004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900" b="0">
                <a:solidFill>
                  <a:srgbClr val="5B646F"/>
                </a:solidFill>
                <a:latin typeface="Aptos"/>
              </a:defRPr>
            </a:pPr>
            <a:r>
              <a:t>8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4DFE5231-4F0A-AC8C-8C61-70EE47CD69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3277" y="3811878"/>
            <a:ext cx="1432379" cy="2551176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850D1DD4-D888-F218-9B79-5080AA0218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9657" y="3811878"/>
            <a:ext cx="1432379" cy="2551176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0FD1525D-971C-DFEC-54FE-5D7713E574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0359" y="3811878"/>
            <a:ext cx="1443881" cy="2569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796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47472" y="228600"/>
            <a:ext cx="128016" cy="384048"/>
          </a:xfrm>
          <a:prstGeom prst="roundRect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47472" y="740664"/>
            <a:ext cx="128016" cy="384048"/>
          </a:xfrm>
          <a:prstGeom prst="roundRect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347472" y="1252728"/>
            <a:ext cx="128016" cy="384048"/>
          </a:xfrm>
          <a:prstGeom prst="roundRect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10698480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700" b="1">
                <a:solidFill>
                  <a:srgbClr val="4D8FE8"/>
                </a:solidFill>
                <a:latin typeface="Aptos"/>
              </a:defRPr>
            </a:pPr>
            <a:r>
              <a:t>What resources do we use?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9808" y="1508760"/>
            <a:ext cx="3401568" cy="1627632"/>
          </a:xfrm>
          <a:prstGeom prst="roundRect">
            <a:avLst/>
          </a:prstGeom>
          <a:solidFill>
            <a:srgbClr val="FFFFFF"/>
          </a:solidFill>
          <a:ln>
            <a:solidFill>
              <a:srgbClr val="4D8F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05840" y="1801368"/>
            <a:ext cx="475488" cy="475488"/>
          </a:xfrm>
          <a:prstGeom prst="ellipse">
            <a:avLst/>
          </a:prstGeom>
          <a:solidFill>
            <a:srgbClr val="4D8F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05840" y="1865376"/>
            <a:ext cx="475488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19" y="1737360"/>
            <a:ext cx="21945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1">
                <a:solidFill>
                  <a:srgbClr val="4D8FE8"/>
                </a:solidFill>
                <a:latin typeface="Aptos"/>
              </a:defRPr>
            </a:pPr>
            <a:r>
              <a:t>White Rose Maths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2415" y="2350008"/>
            <a:ext cx="27889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0">
                <a:solidFill>
                  <a:srgbClr val="5B646F"/>
                </a:solidFill>
                <a:latin typeface="Aptos"/>
              </a:defRPr>
            </a:pPr>
            <a:r>
              <a:t>structured teaching resources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44568" y="1508760"/>
            <a:ext cx="3401568" cy="1627632"/>
          </a:xfrm>
          <a:prstGeom prst="roundRect">
            <a:avLst/>
          </a:prstGeom>
          <a:solidFill>
            <a:srgbClr val="FFFFFF"/>
          </a:solidFill>
          <a:ln>
            <a:solidFill>
              <a:srgbClr val="2BBE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4800600" y="1801368"/>
            <a:ext cx="475488" cy="475488"/>
          </a:xfrm>
          <a:prstGeom prst="ellipse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800600" y="1865376"/>
            <a:ext cx="475488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40680" y="1737360"/>
            <a:ext cx="21945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1">
                <a:solidFill>
                  <a:srgbClr val="4D8FE8"/>
                </a:solidFill>
                <a:latin typeface="Aptos"/>
              </a:defRPr>
            </a:pPr>
            <a:r>
              <a:t>Practical activities &amp; games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37176" y="2350008"/>
            <a:ext cx="27889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0">
                <a:solidFill>
                  <a:srgbClr val="5B646F"/>
                </a:solidFill>
                <a:latin typeface="Aptos"/>
              </a:defRPr>
            </a:pPr>
            <a:r>
              <a:t>hands-on ways to explore number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339328" y="1508760"/>
            <a:ext cx="3401568" cy="1627632"/>
          </a:xfrm>
          <a:prstGeom prst="roundRect">
            <a:avLst/>
          </a:prstGeom>
          <a:solidFill>
            <a:srgbClr val="FFFFFF"/>
          </a:solidFill>
          <a:ln>
            <a:solidFill>
              <a:srgbClr val="FF8F0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8595360" y="1801368"/>
            <a:ext cx="475488" cy="475488"/>
          </a:xfrm>
          <a:prstGeom prst="ellipse">
            <a:avLst/>
          </a:prstGeom>
          <a:solidFill>
            <a:srgbClr val="FF8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595360" y="1865376"/>
            <a:ext cx="475488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35440" y="1737360"/>
            <a:ext cx="21945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1">
                <a:solidFill>
                  <a:srgbClr val="4D8FE8"/>
                </a:solidFill>
                <a:latin typeface="Aptos"/>
              </a:defRPr>
            </a:pPr>
            <a:r>
              <a:t>Promethean board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631936" y="2350008"/>
            <a:ext cx="27889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0">
                <a:solidFill>
                  <a:srgbClr val="5B646F"/>
                </a:solidFill>
                <a:latin typeface="Aptos"/>
              </a:defRPr>
            </a:pPr>
            <a:r>
              <a:t>interactive whole-class activities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49808" y="3611879"/>
            <a:ext cx="3401568" cy="1627632"/>
          </a:xfrm>
          <a:prstGeom prst="roundRect">
            <a:avLst/>
          </a:prstGeom>
          <a:solidFill>
            <a:srgbClr val="FFFFFF"/>
          </a:solidFill>
          <a:ln>
            <a:solidFill>
              <a:srgbClr val="B38B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1005840" y="3904487"/>
            <a:ext cx="475488" cy="475488"/>
          </a:xfrm>
          <a:prstGeom prst="ellipse">
            <a:avLst/>
          </a:prstGeom>
          <a:solidFill>
            <a:srgbClr val="B38B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005840" y="3968496"/>
            <a:ext cx="475488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645919" y="3840479"/>
            <a:ext cx="21945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1">
                <a:solidFill>
                  <a:srgbClr val="4D8FE8"/>
                </a:solidFill>
                <a:latin typeface="Aptos"/>
              </a:defRPr>
            </a:pPr>
            <a:r>
              <a:t>Songs &amp; rhymes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42415" y="4453128"/>
            <a:ext cx="27889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0">
                <a:solidFill>
                  <a:srgbClr val="5B646F"/>
                </a:solidFill>
                <a:latin typeface="Aptos"/>
              </a:defRPr>
            </a:pPr>
            <a:r>
              <a:t>counting, patterns and mathematical language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544568" y="3611879"/>
            <a:ext cx="3401568" cy="1627632"/>
          </a:xfrm>
          <a:prstGeom prst="roundRect">
            <a:avLst/>
          </a:prstGeom>
          <a:solidFill>
            <a:srgbClr val="FFFFFF"/>
          </a:solidFill>
          <a:ln>
            <a:solidFill>
              <a:srgbClr val="4D8F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4800600" y="3904487"/>
            <a:ext cx="475488" cy="475488"/>
          </a:xfrm>
          <a:prstGeom prst="ellipse">
            <a:avLst/>
          </a:prstGeom>
          <a:solidFill>
            <a:srgbClr val="4D8F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4800600" y="3968496"/>
            <a:ext cx="475488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440680" y="3840479"/>
            <a:ext cx="21945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1">
                <a:solidFill>
                  <a:srgbClr val="4D8FE8"/>
                </a:solidFill>
                <a:latin typeface="Aptos"/>
              </a:defRPr>
            </a:pPr>
            <a:r>
              <a:t>Numicon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837176" y="4453128"/>
            <a:ext cx="27889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0">
                <a:solidFill>
                  <a:srgbClr val="5B646F"/>
                </a:solidFill>
                <a:latin typeface="Aptos"/>
              </a:defRPr>
            </a:pPr>
            <a:r>
              <a:t>visual and multisensory number patterns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8339328" y="3611879"/>
            <a:ext cx="3401568" cy="1627632"/>
          </a:xfrm>
          <a:prstGeom prst="roundRect">
            <a:avLst/>
          </a:prstGeom>
          <a:solidFill>
            <a:srgbClr val="FFFFFF"/>
          </a:solidFill>
          <a:ln>
            <a:solidFill>
              <a:srgbClr val="2BBE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Oval 32"/>
          <p:cNvSpPr/>
          <p:nvPr/>
        </p:nvSpPr>
        <p:spPr>
          <a:xfrm>
            <a:off x="8595360" y="3904487"/>
            <a:ext cx="475488" cy="475488"/>
          </a:xfrm>
          <a:prstGeom prst="ellipse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8595360" y="3968496"/>
            <a:ext cx="475488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235440" y="3840479"/>
            <a:ext cx="21945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1">
                <a:solidFill>
                  <a:srgbClr val="4D8FE8"/>
                </a:solidFill>
                <a:latin typeface="Aptos"/>
              </a:defRPr>
            </a:pPr>
            <a:r>
              <a:t>Number stories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631936" y="4453128"/>
            <a:ext cx="27889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0">
                <a:solidFill>
                  <a:srgbClr val="5B646F"/>
                </a:solidFill>
                <a:latin typeface="Aptos"/>
              </a:defRPr>
            </a:pPr>
            <a:r>
              <a:t>Oxford Owl number story books used in school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51560" y="5897880"/>
            <a:ext cx="1005840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350" b="1">
                <a:solidFill>
                  <a:srgbClr val="232830"/>
                </a:solidFill>
                <a:latin typeface="Aptos"/>
              </a:defRPr>
            </a:pPr>
            <a:r>
              <a:t>We’ll show some examples of the Oxford Owl number story books we use in school.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384280" y="6473952"/>
            <a:ext cx="32004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900" b="0">
                <a:solidFill>
                  <a:srgbClr val="5B646F"/>
                </a:solidFill>
                <a:latin typeface="Aptos"/>
              </a:defRPr>
            </a:pPr>
            <a: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8667571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47472" y="228600"/>
            <a:ext cx="128016" cy="384048"/>
          </a:xfrm>
          <a:prstGeom prst="roundRect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47472" y="740664"/>
            <a:ext cx="128016" cy="384048"/>
          </a:xfrm>
          <a:prstGeom prst="roundRect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347472" y="1252728"/>
            <a:ext cx="128016" cy="384048"/>
          </a:xfrm>
          <a:prstGeom prst="roundRect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10698480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700" b="1">
                <a:solidFill>
                  <a:srgbClr val="4D8FE8"/>
                </a:solidFill>
                <a:latin typeface="Aptos"/>
              </a:defRPr>
            </a:pPr>
            <a:r>
              <a:t>Numicon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417320"/>
            <a:ext cx="5577840" cy="4526280"/>
          </a:xfrm>
          <a:prstGeom prst="roundRect">
            <a:avLst/>
          </a:prstGeom>
          <a:solidFill>
            <a:srgbClr val="F6E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97280" y="1783080"/>
            <a:ext cx="480060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100" b="1">
                <a:solidFill>
                  <a:srgbClr val="B38BEB"/>
                </a:solidFill>
                <a:latin typeface="Aptos"/>
              </a:defRPr>
            </a:pPr>
            <a:r>
              <a:t>Numicon gives children a visual image to match each number.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2697480"/>
            <a:ext cx="4800600" cy="20697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  <a:defRPr sz="1550">
                <a:solidFill>
                  <a:srgbClr val="232830"/>
                </a:solidFill>
                <a:latin typeface="Aptos"/>
              </a:defRPr>
            </a:pPr>
            <a:r>
              <a:rPr dirty="0"/>
              <a:t>makes numbers and number relationships visible and tangible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  <a:defRPr sz="1550">
                <a:solidFill>
                  <a:srgbClr val="232830"/>
                </a:solidFill>
                <a:latin typeface="Aptos"/>
              </a:defRPr>
            </a:pPr>
            <a:r>
              <a:rPr dirty="0"/>
              <a:t>uses consistent patterns to help children understand quantity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  <a:defRPr sz="1550">
                <a:solidFill>
                  <a:srgbClr val="232830"/>
                </a:solidFill>
                <a:latin typeface="Aptos"/>
              </a:defRPr>
            </a:pPr>
            <a:r>
              <a:rPr dirty="0"/>
              <a:t>supports multisensory, oral and mental learning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  <a:defRPr sz="1550">
                <a:solidFill>
                  <a:srgbClr val="232830"/>
                </a:solidFill>
                <a:latin typeface="Aptos"/>
              </a:defRPr>
            </a:pPr>
            <a:r>
              <a:rPr dirty="0"/>
              <a:t>encourages thinking, reasoning and confident problem solving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745228" y="5388603"/>
            <a:ext cx="39319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400" b="1">
                <a:solidFill>
                  <a:srgbClr val="5B646F"/>
                </a:solidFill>
                <a:latin typeface="Aptos"/>
              </a:defRPr>
            </a:pPr>
            <a:r>
              <a:rPr dirty="0"/>
              <a:t>The pattern becomes a picture of the number.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384280" y="6473952"/>
            <a:ext cx="32004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900" b="0">
                <a:solidFill>
                  <a:srgbClr val="5B646F"/>
                </a:solidFill>
                <a:latin typeface="Aptos"/>
              </a:defRPr>
            </a:pPr>
            <a:r>
              <a:t>10</a:t>
            </a:r>
          </a:p>
        </p:txBody>
      </p:sp>
      <p:pic>
        <p:nvPicPr>
          <p:cNvPr id="41" name="Picture 2" descr="See the source image">
            <a:extLst>
              <a:ext uri="{FF2B5EF4-FFF2-40B4-BE49-F238E27FC236}">
                <a16:creationId xmlns:a16="http://schemas.microsoft.com/office/drawing/2014/main" id="{A64567A1-345F-CAA3-B28D-719C1B603B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84" r="11165" b="-2"/>
          <a:stretch/>
        </p:blipFill>
        <p:spPr bwMode="auto">
          <a:xfrm>
            <a:off x="7745228" y="1444752"/>
            <a:ext cx="3639052" cy="3628383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99416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4D8F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49808" y="502920"/>
            <a:ext cx="106984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Aptos"/>
              </a:defRPr>
            </a:pPr>
            <a:r>
              <a:t>How you can help at home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8096" y="1051560"/>
            <a:ext cx="104241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400" b="0">
                <a:solidFill>
                  <a:srgbClr val="FFFFFF"/>
                </a:solidFill>
                <a:latin typeface="Aptos"/>
              </a:defRPr>
            </a:pPr>
            <a:r>
              <a:t>Short, relaxed, everyday maths is more valuable than long formal practice.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627632"/>
            <a:ext cx="3401568" cy="15544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005840" y="1883664"/>
            <a:ext cx="457200" cy="457200"/>
          </a:xfrm>
          <a:prstGeom prst="ellipse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645919" y="1847088"/>
            <a:ext cx="2194560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1">
                <a:solidFill>
                  <a:srgbClr val="4D8FE8"/>
                </a:solidFill>
                <a:latin typeface="Aptos"/>
              </a:defRPr>
            </a:pPr>
            <a:r>
              <a:rPr lang="en-GB" dirty="0"/>
              <a:t>Numeracy</a:t>
            </a:r>
            <a:r>
              <a:rPr dirty="0"/>
              <a:t> in real life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4127" y="2450592"/>
            <a:ext cx="2788920" cy="69249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0">
                <a:solidFill>
                  <a:srgbClr val="5B646F"/>
                </a:solidFill>
                <a:latin typeface="Aptos"/>
              </a:defRPr>
            </a:pPr>
            <a:r>
              <a:rPr lang="en-GB" dirty="0"/>
              <a:t>Counting stairs and cars for example. Weights and measures (</a:t>
            </a:r>
            <a:r>
              <a:rPr lang="en-GB" dirty="0" err="1"/>
              <a:t>e.g</a:t>
            </a:r>
            <a:r>
              <a:rPr lang="en-GB" dirty="0"/>
              <a:t> cooking)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44568" y="1627632"/>
            <a:ext cx="3401568" cy="15544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4800600" y="1883664"/>
            <a:ext cx="457200" cy="457200"/>
          </a:xfrm>
          <a:prstGeom prst="ellipse">
            <a:avLst/>
          </a:prstGeom>
          <a:solidFill>
            <a:srgbClr val="B38B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440680" y="1847088"/>
            <a:ext cx="21945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1">
                <a:solidFill>
                  <a:srgbClr val="4D8FE8"/>
                </a:solidFill>
                <a:latin typeface="Aptos"/>
              </a:defRPr>
            </a:pPr>
            <a:r>
              <a:t>Play games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18888" y="2450592"/>
            <a:ext cx="27889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0">
                <a:solidFill>
                  <a:srgbClr val="5B646F"/>
                </a:solidFill>
                <a:latin typeface="Aptos"/>
              </a:defRPr>
            </a:pPr>
            <a:r>
              <a:t>dice, dominoes, cards, board games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339328" y="1627632"/>
            <a:ext cx="3401568" cy="15544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8595360" y="1883664"/>
            <a:ext cx="457200" cy="457200"/>
          </a:xfrm>
          <a:prstGeom prst="ellipse">
            <a:avLst/>
          </a:prstGeom>
          <a:solidFill>
            <a:srgbClr val="FF8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235440" y="1847088"/>
            <a:ext cx="21945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1">
                <a:solidFill>
                  <a:srgbClr val="4D8FE8"/>
                </a:solidFill>
                <a:latin typeface="Aptos"/>
              </a:defRPr>
            </a:pPr>
            <a:r>
              <a:t>Spot numbers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13648" y="2450592"/>
            <a:ext cx="27889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0">
                <a:solidFill>
                  <a:srgbClr val="5B646F"/>
                </a:solidFill>
                <a:latin typeface="Aptos"/>
              </a:defRPr>
            </a:pPr>
            <a:r>
              <a:t>doors, buses, prices, clocks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49808" y="3621024"/>
            <a:ext cx="3401568" cy="15544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1005840" y="3877056"/>
            <a:ext cx="457200" cy="457200"/>
          </a:xfrm>
          <a:prstGeom prst="ellipse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645919" y="3840480"/>
            <a:ext cx="21945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1">
                <a:solidFill>
                  <a:srgbClr val="4D8FE8"/>
                </a:solidFill>
                <a:latin typeface="Aptos"/>
              </a:defRPr>
            </a:pPr>
            <a:r>
              <a:t>Compare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24127" y="4443984"/>
            <a:ext cx="27889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0">
                <a:solidFill>
                  <a:srgbClr val="5B646F"/>
                </a:solidFill>
                <a:latin typeface="Aptos"/>
              </a:defRPr>
            </a:pPr>
            <a:r>
              <a:t>more/fewer, longer/shorter, heavier/lighter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44568" y="3621024"/>
            <a:ext cx="3401568" cy="15544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4800600" y="3877056"/>
            <a:ext cx="457200" cy="457200"/>
          </a:xfrm>
          <a:prstGeom prst="ellipse">
            <a:avLst/>
          </a:prstGeom>
          <a:solidFill>
            <a:srgbClr val="B38B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5440680" y="3840480"/>
            <a:ext cx="21945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1">
                <a:solidFill>
                  <a:srgbClr val="4D8FE8"/>
                </a:solidFill>
                <a:latin typeface="Aptos"/>
              </a:defRPr>
            </a:pPr>
            <a:r>
              <a:t>Ask ‘how?’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818888" y="4443984"/>
            <a:ext cx="27889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0">
                <a:solidFill>
                  <a:srgbClr val="5B646F"/>
                </a:solidFill>
                <a:latin typeface="Aptos"/>
              </a:defRPr>
            </a:pPr>
            <a:r>
              <a:t>“How did you know?” “Can you show me?”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339328" y="3621024"/>
            <a:ext cx="3401568" cy="15544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8595360" y="3877056"/>
            <a:ext cx="457200" cy="457200"/>
          </a:xfrm>
          <a:prstGeom prst="ellipse">
            <a:avLst/>
          </a:prstGeom>
          <a:solidFill>
            <a:srgbClr val="FF8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9235440" y="3840480"/>
            <a:ext cx="21945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1">
                <a:solidFill>
                  <a:srgbClr val="4D8FE8"/>
                </a:solidFill>
                <a:latin typeface="Aptos"/>
              </a:defRPr>
            </a:pPr>
            <a:r>
              <a:t>Make it positive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613648" y="4443984"/>
            <a:ext cx="27889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0">
                <a:solidFill>
                  <a:srgbClr val="5B646F"/>
                </a:solidFill>
                <a:latin typeface="Aptos"/>
              </a:defRPr>
            </a:pPr>
            <a:r>
              <a:t>praise effort, noticing and explaining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60120" y="5897880"/>
            <a:ext cx="102870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  <a:latin typeface="Aptos"/>
              </a:defRPr>
            </a:pPr>
            <a:r>
              <a:t>Five minutes woven into everyday life is enough to make a difference.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384280" y="6473952"/>
            <a:ext cx="32004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900" b="0">
                <a:solidFill>
                  <a:srgbClr val="5B646F"/>
                </a:solidFill>
                <a:latin typeface="Aptos"/>
              </a:defRPr>
            </a:pPr>
            <a: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34904570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47472" y="228600"/>
            <a:ext cx="128016" cy="384048"/>
          </a:xfrm>
          <a:prstGeom prst="roundRect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47472" y="740664"/>
            <a:ext cx="128016" cy="384048"/>
          </a:xfrm>
          <a:prstGeom prst="roundRect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347472" y="1252728"/>
            <a:ext cx="128016" cy="384048"/>
          </a:xfrm>
          <a:prstGeom prst="roundRect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10698480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700" b="1">
                <a:solidFill>
                  <a:srgbClr val="4D8FE8"/>
                </a:solidFill>
                <a:latin typeface="Aptos"/>
              </a:defRPr>
            </a:pPr>
            <a:r>
              <a:t>Homework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" y="932688"/>
            <a:ext cx="104241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50" b="0">
                <a:solidFill>
                  <a:srgbClr val="5B646F"/>
                </a:solidFill>
                <a:latin typeface="Aptos"/>
              </a:defRPr>
            </a:pPr>
            <a:r>
              <a:t>A simple way to revisit and share the learning happening in class.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1554480"/>
            <a:ext cx="6629400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DC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88720" y="1965960"/>
            <a:ext cx="585216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900" b="1">
                <a:solidFill>
                  <a:srgbClr val="4D8FE8"/>
                </a:solidFill>
                <a:latin typeface="Aptos"/>
              </a:defRPr>
            </a:pPr>
            <a:r>
              <a:rPr dirty="0"/>
              <a:t>Each term, children will receive a learning grid recapping the learning covered at school.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2880360"/>
            <a:ext cx="5760720" cy="1528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00">
                <a:solidFill>
                  <a:srgbClr val="232830"/>
                </a:solidFill>
                <a:latin typeface="Aptos"/>
              </a:defRPr>
            </a:pPr>
            <a:r>
              <a:rPr dirty="0"/>
              <a:t>Each week, children should complete one activity.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00">
                <a:solidFill>
                  <a:srgbClr val="232830"/>
                </a:solidFill>
                <a:latin typeface="Aptos"/>
              </a:defRPr>
            </a:pPr>
            <a:r>
              <a:rPr dirty="0"/>
              <a:t>Activities can be repeated and revisited throughout the term.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00">
                <a:solidFill>
                  <a:srgbClr val="232830"/>
                </a:solidFill>
                <a:latin typeface="Aptos"/>
              </a:defRPr>
            </a:pPr>
            <a:r>
              <a:rPr dirty="0"/>
              <a:t>Photographs of homework should be uploaded to Seesaw so children can share their learning with their class and teacher.</a:t>
            </a:r>
          </a:p>
        </p:txBody>
      </p:sp>
      <p:sp>
        <p:nvSpPr>
          <p:cNvPr id="13" name="Oval 12"/>
          <p:cNvSpPr/>
          <p:nvPr/>
        </p:nvSpPr>
        <p:spPr>
          <a:xfrm>
            <a:off x="9372600" y="5120640"/>
            <a:ext cx="164592" cy="164592"/>
          </a:xfrm>
          <a:prstGeom prst="ellipse">
            <a:avLst/>
          </a:prstGeom>
          <a:solidFill>
            <a:srgbClr val="DCE1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1384280" y="6473952"/>
            <a:ext cx="32004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900" b="0">
                <a:solidFill>
                  <a:srgbClr val="5B646F"/>
                </a:solidFill>
                <a:latin typeface="Aptos"/>
              </a:defRPr>
            </a:pPr>
            <a:r>
              <a:t>12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8B51460-8166-DEF3-8D72-AF55F9A83A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8400" y="2354580"/>
            <a:ext cx="4507255" cy="2813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8812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5486400" y="502920"/>
            <a:ext cx="5669280" cy="5669280"/>
          </a:xfrm>
          <a:prstGeom prst="ellipse">
            <a:avLst/>
          </a:prstGeom>
          <a:solidFill>
            <a:srgbClr val="4D8F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005840" y="914400"/>
            <a:ext cx="1508760" cy="1508760"/>
          </a:xfrm>
          <a:prstGeom prst="ellipse">
            <a:avLst/>
          </a:prstGeom>
          <a:solidFill>
            <a:srgbClr val="B38B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0424160" y="320040"/>
            <a:ext cx="1051560" cy="1051560"/>
          </a:xfrm>
          <a:prstGeom prst="ellipse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411480" y="3840480"/>
            <a:ext cx="128016" cy="384048"/>
          </a:xfrm>
          <a:prstGeom prst="roundRect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411480" y="4352544"/>
            <a:ext cx="128016" cy="384048"/>
          </a:xfrm>
          <a:prstGeom prst="roundRect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411480" y="4864608"/>
            <a:ext cx="128016" cy="384048"/>
          </a:xfrm>
          <a:prstGeom prst="roundRect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411480" y="5376672"/>
            <a:ext cx="128016" cy="384048"/>
          </a:xfrm>
          <a:prstGeom prst="roundRect">
            <a:avLst/>
          </a:prstGeom>
          <a:solidFill>
            <a:srgbClr val="2BBE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720840" y="1417320"/>
            <a:ext cx="310896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3600" b="0">
                <a:solidFill>
                  <a:srgbClr val="FFFFFF"/>
                </a:solidFill>
                <a:latin typeface="Aptos"/>
              </a:defRPr>
            </a:pPr>
            <a:r>
              <a:t>Thank you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17920" y="2743200"/>
            <a:ext cx="4160520" cy="12344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700" b="0">
                <a:solidFill>
                  <a:srgbClr val="FFFFFF"/>
                </a:solidFill>
                <a:latin typeface="Aptos"/>
              </a:defRPr>
            </a:pPr>
            <a:r>
              <a:rPr dirty="0"/>
              <a:t>There are examples of Gold Star tasks laid out, along with some of the other resources we use to teach numeracy.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63640" y="4251960"/>
            <a:ext cx="4023360" cy="3231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rPr lang="en-GB" dirty="0"/>
              <a:t>Do you have </a:t>
            </a:r>
            <a:r>
              <a:rPr dirty="0"/>
              <a:t>any questions</a:t>
            </a:r>
            <a:r>
              <a:rPr lang="en-GB" dirty="0"/>
              <a:t>?</a:t>
            </a:r>
            <a:endParaRPr dirty="0"/>
          </a:p>
        </p:txBody>
      </p:sp>
      <p:sp>
        <p:nvSpPr>
          <p:cNvPr id="13" name="TextBox 12"/>
          <p:cNvSpPr txBox="1"/>
          <p:nvPr/>
        </p:nvSpPr>
        <p:spPr>
          <a:xfrm>
            <a:off x="868680" y="5989320"/>
            <a:ext cx="3200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1">
                <a:solidFill>
                  <a:srgbClr val="5B646F"/>
                </a:solidFill>
                <a:latin typeface="Aptos"/>
              </a:defRPr>
            </a:pPr>
            <a:r>
              <a:t>Primary 1 Numeracy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84280" y="6473952"/>
            <a:ext cx="32004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900" b="0">
                <a:solidFill>
                  <a:srgbClr val="5B646F"/>
                </a:solidFill>
                <a:latin typeface="Aptos"/>
              </a:defRPr>
            </a:pPr>
            <a: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27931920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227cdca-46d0-4ca8-b6cb-8a67296b625b">
      <Terms xmlns="http://schemas.microsoft.com/office/infopath/2007/PartnerControls"/>
    </lcf76f155ced4ddcb4097134ff3c332f>
    <TaxCatchAll xmlns="50b43d38-f1b8-4f49-85e7-b65b283be6bd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F19F8A97210FE4B971F65B34DE50F79" ma:contentTypeVersion="13" ma:contentTypeDescription="Create a new document." ma:contentTypeScope="" ma:versionID="0d11f8cd1c159a8e5c66fdfb54a5126b">
  <xsd:schema xmlns:xsd="http://www.w3.org/2001/XMLSchema" xmlns:xs="http://www.w3.org/2001/XMLSchema" xmlns:p="http://schemas.microsoft.com/office/2006/metadata/properties" xmlns:ns2="5227cdca-46d0-4ca8-b6cb-8a67296b625b" xmlns:ns3="50b43d38-f1b8-4f49-85e7-b65b283be6bd" targetNamespace="http://schemas.microsoft.com/office/2006/metadata/properties" ma:root="true" ma:fieldsID="12e7f64eb6b3969c0c357fa28a43e7ae" ns2:_="" ns3:_="">
    <xsd:import namespace="5227cdca-46d0-4ca8-b6cb-8a67296b625b"/>
    <xsd:import namespace="50b43d38-f1b8-4f49-85e7-b65b283be6b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27cdca-46d0-4ca8-b6cb-8a67296b625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b98dcd85-b01b-4632-8d05-b9cab23a119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b43d38-f1b8-4f49-85e7-b65b283be6b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e4f4700-6072-40f5-abd1-77d3c2b008e6}" ma:internalName="TaxCatchAll" ma:showField="CatchAllData" ma:web="50b43d38-f1b8-4f49-85e7-b65b283be6b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CD1E3CD-9298-4208-894E-04FACFAA0E09}">
  <ds:schemaRefs>
    <ds:schemaRef ds:uri="http://schemas.microsoft.com/office/2006/metadata/properties"/>
    <ds:schemaRef ds:uri="http://schemas.microsoft.com/office/infopath/2007/PartnerControls"/>
    <ds:schemaRef ds:uri="5227cdca-46d0-4ca8-b6cb-8a67296b625b"/>
    <ds:schemaRef ds:uri="50b43d38-f1b8-4f49-85e7-b65b283be6bd"/>
  </ds:schemaRefs>
</ds:datastoreItem>
</file>

<file path=customXml/itemProps2.xml><?xml version="1.0" encoding="utf-8"?>
<ds:datastoreItem xmlns:ds="http://schemas.openxmlformats.org/officeDocument/2006/customXml" ds:itemID="{FF4EA44D-D558-4661-B08F-F57A9C2D2E9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B734DF0-0B7C-4DC7-91FD-CF9BF93DB5E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227cdca-46d0-4ca8-b6cb-8a67296b625b"/>
    <ds:schemaRef ds:uri="50b43d38-f1b8-4f49-85e7-b65b283be6b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858</Words>
  <Application>Microsoft Office PowerPoint</Application>
  <PresentationFormat>Widescreen</PresentationFormat>
  <Paragraphs>151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Tinike Dingwall</dc:creator>
  <cp:lastModifiedBy>Tinike Dingwall</cp:lastModifiedBy>
  <cp:revision>2</cp:revision>
  <dcterms:created xsi:type="dcterms:W3CDTF">2026-09-10T21:04:17Z</dcterms:created>
  <dcterms:modified xsi:type="dcterms:W3CDTF">2026-09-22T11:06:57Z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0x0101007F19F8A97210FE4B971F65B34DE50F79</vt:lpwstr>
  </property>
</Properties>
</file>